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7" r:id="rId2"/>
    <p:sldId id="288" r:id="rId3"/>
    <p:sldId id="290" r:id="rId4"/>
    <p:sldId id="289" r:id="rId5"/>
    <p:sldId id="266" r:id="rId6"/>
    <p:sldId id="258" r:id="rId7"/>
    <p:sldId id="264" r:id="rId8"/>
    <p:sldId id="265" r:id="rId9"/>
    <p:sldId id="267" r:id="rId10"/>
    <p:sldId id="259" r:id="rId11"/>
    <p:sldId id="274" r:id="rId12"/>
    <p:sldId id="260" r:id="rId13"/>
    <p:sldId id="269" r:id="rId14"/>
    <p:sldId id="270" r:id="rId15"/>
    <p:sldId id="271" r:id="rId16"/>
    <p:sldId id="280" r:id="rId17"/>
    <p:sldId id="281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trima\MIES%20Meeting\MIES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vbdcp\Downloads\MIES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trima\MIES%20Meeting\MIES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wnloads\MIES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wnloads\MIES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wnloads\MIES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trima\MIES%20Meeting\MIES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trima\MIES%20Meeting\MIES%20DA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trima\MIES%20Meeting\MIES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trima\MIES%20Meeting\MIES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atrima\MIES%20Meeting\MIES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DATA.xlsx]%EC!PivotTable2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1.1458332393509499E-2"/>
          <c:y val="2.7316105611064401E-2"/>
          <c:w val="0.97708333521298096"/>
          <c:h val="0.73167723821462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'%EC'!$I$2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'%EC'!$H$3:$H$15</c:f>
              <c:strCache>
                <c:ptCount val="12"/>
                <c:pt idx="0">
                  <c:v>Amdanga</c:v>
                </c:pt>
                <c:pt idx="1">
                  <c:v>Bagdah</c:v>
                </c:pt>
                <c:pt idx="2">
                  <c:v>Barackpore-II</c:v>
                </c:pt>
                <c:pt idx="3">
                  <c:v>Barasat-I</c:v>
                </c:pt>
                <c:pt idx="4">
                  <c:v>Barasat-II</c:v>
                </c:pt>
                <c:pt idx="5">
                  <c:v>Barrackpore-I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Habra-I</c:v>
                </c:pt>
                <c:pt idx="10">
                  <c:v>Habra-II</c:v>
                </c:pt>
                <c:pt idx="11">
                  <c:v>Rajarhat</c:v>
                </c:pt>
              </c:strCache>
            </c:strRef>
          </c:cat>
          <c:val>
            <c:numRef>
              <c:f>'%EC'!$I$3:$I$15</c:f>
              <c:numCache>
                <c:formatCode>0</c:formatCode>
                <c:ptCount val="12"/>
                <c:pt idx="0">
                  <c:v>104.733510824156</c:v>
                </c:pt>
                <c:pt idx="1">
                  <c:v>96.520986854216801</c:v>
                </c:pt>
                <c:pt idx="2">
                  <c:v>94.214368240284003</c:v>
                </c:pt>
                <c:pt idx="3">
                  <c:v>124.894348643681</c:v>
                </c:pt>
                <c:pt idx="4">
                  <c:v>96.592854146806104</c:v>
                </c:pt>
                <c:pt idx="5">
                  <c:v>93.892181126890094</c:v>
                </c:pt>
                <c:pt idx="6">
                  <c:v>94.353330371887907</c:v>
                </c:pt>
                <c:pt idx="7">
                  <c:v>99.786134143769104</c:v>
                </c:pt>
                <c:pt idx="8">
                  <c:v>102.53424451485699</c:v>
                </c:pt>
                <c:pt idx="9">
                  <c:v>95.753374513797098</c:v>
                </c:pt>
                <c:pt idx="10">
                  <c:v>95.105407467637804</c:v>
                </c:pt>
                <c:pt idx="11">
                  <c:v>98.013646656204003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2-4F6A-A452-A93252A85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17056"/>
        <c:axId val="139666560"/>
      </c:barChart>
      <c:catAx>
        <c:axId val="188317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9666560"/>
        <c:crosses val="autoZero"/>
        <c:auto val="1"/>
        <c:lblAlgn val="ctr"/>
        <c:lblOffset val="100"/>
        <c:noMultiLvlLbl val="0"/>
      </c:catAx>
      <c:valAx>
        <c:axId val="13966656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8831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US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DATA.xlsx]%CR!PivotTable3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'%CR'!$M$3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'%CR'!$L$4:$L$16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'%CR'!$M$4:$M$16</c:f>
              <c:numCache>
                <c:formatCode>0</c:formatCode>
                <c:ptCount val="12"/>
                <c:pt idx="0">
                  <c:v>73.527140401707882</c:v>
                </c:pt>
                <c:pt idx="1">
                  <c:v>71.314875357508157</c:v>
                </c:pt>
                <c:pt idx="2">
                  <c:v>64.638058490774199</c:v>
                </c:pt>
                <c:pt idx="3">
                  <c:v>63.759789237945526</c:v>
                </c:pt>
                <c:pt idx="4">
                  <c:v>74.554195342300787</c:v>
                </c:pt>
                <c:pt idx="5">
                  <c:v>57.329754087328865</c:v>
                </c:pt>
                <c:pt idx="6">
                  <c:v>66.052179816006955</c:v>
                </c:pt>
                <c:pt idx="7">
                  <c:v>50.290193585442836</c:v>
                </c:pt>
                <c:pt idx="8">
                  <c:v>66.340474205155147</c:v>
                </c:pt>
                <c:pt idx="9">
                  <c:v>64.779602515281582</c:v>
                </c:pt>
                <c:pt idx="10">
                  <c:v>64.773261934284804</c:v>
                </c:pt>
                <c:pt idx="11">
                  <c:v>66.845179787703287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1-4959-B50C-F612442526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87840"/>
        <c:axId val="45611648"/>
      </c:barChart>
      <c:catAx>
        <c:axId val="4558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  <c:crossAx val="45611648"/>
        <c:crosses val="autoZero"/>
        <c:auto val="1"/>
        <c:lblAlgn val="ctr"/>
        <c:lblOffset val="100"/>
        <c:noMultiLvlLbl val="0"/>
      </c:catAx>
      <c:valAx>
        <c:axId val="4561164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558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DATA.xlsx]%FI!PivotTable13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'%FI'!$O$7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'%FI'!$N$8:$N$20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'%FI'!$O$8:$O$20</c:f>
              <c:numCache>
                <c:formatCode>0</c:formatCode>
                <c:ptCount val="12"/>
                <c:pt idx="0">
                  <c:v>92.140006140620201</c:v>
                </c:pt>
                <c:pt idx="1">
                  <c:v>76.115485564304507</c:v>
                </c:pt>
                <c:pt idx="2">
                  <c:v>87.578947368421098</c:v>
                </c:pt>
                <c:pt idx="3">
                  <c:v>76.3888888888889</c:v>
                </c:pt>
                <c:pt idx="4">
                  <c:v>82.116451016635907</c:v>
                </c:pt>
                <c:pt idx="5">
                  <c:v>76.722440944881896</c:v>
                </c:pt>
                <c:pt idx="6">
                  <c:v>74.812196199734899</c:v>
                </c:pt>
                <c:pt idx="7">
                  <c:v>74.789349511290894</c:v>
                </c:pt>
                <c:pt idx="8">
                  <c:v>68.634064080944398</c:v>
                </c:pt>
                <c:pt idx="9">
                  <c:v>77.565281353438806</c:v>
                </c:pt>
                <c:pt idx="10">
                  <c:v>79.118075801749299</c:v>
                </c:pt>
                <c:pt idx="11">
                  <c:v>78.641509433962298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A-482C-8981-4322430D3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75552"/>
        <c:axId val="140377088"/>
      </c:barChart>
      <c:catAx>
        <c:axId val="140375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0377088"/>
        <c:crosses val="autoZero"/>
        <c:auto val="1"/>
        <c:lblAlgn val="ctr"/>
        <c:lblOffset val="100"/>
        <c:noMultiLvlLbl val="0"/>
      </c:catAx>
      <c:valAx>
        <c:axId val="14037708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4037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US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DATA.xlsx]%FP!PivotTable1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'[MIES DATA.xlsx]%FP'!$R$3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DATA.xlsx]%FP'!$Q$4:$Q$16</c:f>
              <c:strCache>
                <c:ptCount val="12"/>
                <c:pt idx="0">
                  <c:v>Amdanga</c:v>
                </c:pt>
                <c:pt idx="1">
                  <c:v>Bagdah</c:v>
                </c:pt>
                <c:pt idx="2">
                  <c:v>Barackpore-II</c:v>
                </c:pt>
                <c:pt idx="3">
                  <c:v>Barasat-I</c:v>
                </c:pt>
                <c:pt idx="4">
                  <c:v>Barasat-II</c:v>
                </c:pt>
                <c:pt idx="5">
                  <c:v>Barrackpore-I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Habra-I</c:v>
                </c:pt>
                <c:pt idx="10">
                  <c:v>Habra-II</c:v>
                </c:pt>
                <c:pt idx="11">
                  <c:v>Rajarhat</c:v>
                </c:pt>
              </c:strCache>
            </c:strRef>
          </c:cat>
          <c:val>
            <c:numRef>
              <c:f>'[MIES DATA.xlsx]%FP'!$R$4:$R$16</c:f>
              <c:numCache>
                <c:formatCode>0_);[Red]\(0\)</c:formatCode>
                <c:ptCount val="12"/>
                <c:pt idx="0">
                  <c:v>52.556403636771797</c:v>
                </c:pt>
                <c:pt idx="1">
                  <c:v>38.511576360613901</c:v>
                </c:pt>
                <c:pt idx="2">
                  <c:v>17.390663245746001</c:v>
                </c:pt>
                <c:pt idx="3">
                  <c:v>59.295496111697602</c:v>
                </c:pt>
                <c:pt idx="4">
                  <c:v>35.156950672645699</c:v>
                </c:pt>
                <c:pt idx="5">
                  <c:v>42.548404474443103</c:v>
                </c:pt>
                <c:pt idx="6">
                  <c:v>30.9890221762221</c:v>
                </c:pt>
                <c:pt idx="7">
                  <c:v>30.194303130812902</c:v>
                </c:pt>
                <c:pt idx="8">
                  <c:v>39.798873549739703</c:v>
                </c:pt>
                <c:pt idx="9">
                  <c:v>24.055228560426901</c:v>
                </c:pt>
                <c:pt idx="10">
                  <c:v>19.704740781813101</c:v>
                </c:pt>
                <c:pt idx="11">
                  <c:v>43.151042466300197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C-4141-93B5-6891B2A953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707520"/>
        <c:axId val="139714560"/>
      </c:barChart>
      <c:catAx>
        <c:axId val="139707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39714560"/>
        <c:crosses val="autoZero"/>
        <c:auto val="1"/>
        <c:lblAlgn val="ctr"/>
        <c:lblOffset val="100"/>
        <c:noMultiLvlLbl val="0"/>
      </c:catAx>
      <c:valAx>
        <c:axId val="139714560"/>
        <c:scaling>
          <c:orientation val="minMax"/>
        </c:scaling>
        <c:delete val="1"/>
        <c:axPos val="l"/>
        <c:numFmt formatCode="0_);[Red]\(0\)" sourceLinked="1"/>
        <c:majorTickMark val="none"/>
        <c:minorTickMark val="none"/>
        <c:tickLblPos val="nextTo"/>
        <c:crossAx val="13970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 sz="1400" b="1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DATA.xlsx]%TFP!PivotTable2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'[MIES DATA.xlsx]%TFP'!$U$5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DATA.xlsx]%TFP'!$T$6:$T$18</c:f>
              <c:strCache>
                <c:ptCount val="12"/>
                <c:pt idx="0">
                  <c:v>Amdanga</c:v>
                </c:pt>
                <c:pt idx="1">
                  <c:v>Bagdah</c:v>
                </c:pt>
                <c:pt idx="2">
                  <c:v>Barackpore-II</c:v>
                </c:pt>
                <c:pt idx="3">
                  <c:v>Barasat-I</c:v>
                </c:pt>
                <c:pt idx="4">
                  <c:v>Barasat-II</c:v>
                </c:pt>
                <c:pt idx="5">
                  <c:v>Barrackpore-I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Habra-I</c:v>
                </c:pt>
                <c:pt idx="10">
                  <c:v>Habra-II</c:v>
                </c:pt>
                <c:pt idx="11">
                  <c:v>Rajarhat</c:v>
                </c:pt>
              </c:strCache>
            </c:strRef>
          </c:cat>
          <c:val>
            <c:numRef>
              <c:f>'[MIES DATA.xlsx]%TFP'!$U$6:$U$18</c:f>
              <c:numCache>
                <c:formatCode>0_);[Red]\(0\)</c:formatCode>
                <c:ptCount val="12"/>
                <c:pt idx="0">
                  <c:v>143.031358885017</c:v>
                </c:pt>
                <c:pt idx="1">
                  <c:v>31.619047619047599</c:v>
                </c:pt>
                <c:pt idx="2">
                  <c:v>15.803108808290199</c:v>
                </c:pt>
                <c:pt idx="3">
                  <c:v>50.275229357798203</c:v>
                </c:pt>
                <c:pt idx="4">
                  <c:v>24.3781094527363</c:v>
                </c:pt>
                <c:pt idx="5">
                  <c:v>35.381750465549302</c:v>
                </c:pt>
                <c:pt idx="6">
                  <c:v>30.417090539165802</c:v>
                </c:pt>
                <c:pt idx="7">
                  <c:v>33.868092691622103</c:v>
                </c:pt>
                <c:pt idx="8">
                  <c:v>46.605374823196598</c:v>
                </c:pt>
                <c:pt idx="9">
                  <c:v>24.211853720050399</c:v>
                </c:pt>
                <c:pt idx="10">
                  <c:v>21.718377088305498</c:v>
                </c:pt>
                <c:pt idx="11">
                  <c:v>45.475910693301998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2-4B37-91F1-7ADE70670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203136"/>
        <c:axId val="140204672"/>
      </c:barChart>
      <c:catAx>
        <c:axId val="1402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40204672"/>
        <c:crosses val="autoZero"/>
        <c:auto val="1"/>
        <c:lblAlgn val="ctr"/>
        <c:lblOffset val="100"/>
        <c:noMultiLvlLbl val="0"/>
      </c:catAx>
      <c:valAx>
        <c:axId val="140204672"/>
        <c:scaling>
          <c:orientation val="minMax"/>
        </c:scaling>
        <c:delete val="1"/>
        <c:axPos val="l"/>
        <c:numFmt formatCode="0_);[Red]\(0\)" sourceLinked="1"/>
        <c:majorTickMark val="none"/>
        <c:minorTickMark val="none"/>
        <c:tickLblPos val="nextTo"/>
        <c:crossAx val="14020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DATA.xlsx]%PW!PivotTable2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'[MIES DATA.xlsx]%PW'!$L$2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DATA.xlsx]%PW'!$K$3:$K$15</c:f>
              <c:strCache>
                <c:ptCount val="12"/>
                <c:pt idx="0">
                  <c:v>Amdanga</c:v>
                </c:pt>
                <c:pt idx="1">
                  <c:v>Bagdah</c:v>
                </c:pt>
                <c:pt idx="2">
                  <c:v>Barackpore-II</c:v>
                </c:pt>
                <c:pt idx="3">
                  <c:v>Barasat-I</c:v>
                </c:pt>
                <c:pt idx="4">
                  <c:v>Barasat-II</c:v>
                </c:pt>
                <c:pt idx="5">
                  <c:v>Barrackpore-I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Habra-I</c:v>
                </c:pt>
                <c:pt idx="10">
                  <c:v>Habra-II</c:v>
                </c:pt>
                <c:pt idx="11">
                  <c:v>Rajarhat</c:v>
                </c:pt>
              </c:strCache>
            </c:strRef>
          </c:cat>
          <c:val>
            <c:numRef>
              <c:f>'[MIES DATA.xlsx]%PW'!$L$3:$L$15</c:f>
              <c:numCache>
                <c:formatCode>0</c:formatCode>
                <c:ptCount val="12"/>
                <c:pt idx="0">
                  <c:v>101.556788001371</c:v>
                </c:pt>
                <c:pt idx="1">
                  <c:v>98.663076371326099</c:v>
                </c:pt>
                <c:pt idx="2">
                  <c:v>92.632979204969899</c:v>
                </c:pt>
                <c:pt idx="3">
                  <c:v>89.331014102168297</c:v>
                </c:pt>
                <c:pt idx="4">
                  <c:v>88.736166824165494</c:v>
                </c:pt>
                <c:pt idx="5">
                  <c:v>103.977005355991</c:v>
                </c:pt>
                <c:pt idx="6">
                  <c:v>93.223995166019094</c:v>
                </c:pt>
                <c:pt idx="7">
                  <c:v>87.1264726129981</c:v>
                </c:pt>
                <c:pt idx="8">
                  <c:v>96.002013288961095</c:v>
                </c:pt>
                <c:pt idx="9">
                  <c:v>102.019871188221</c:v>
                </c:pt>
                <c:pt idx="10">
                  <c:v>100.667650220187</c:v>
                </c:pt>
                <c:pt idx="11">
                  <c:v>91.599215466259693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5-4355-A4DD-A19AB1000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587328"/>
        <c:axId val="175588864"/>
      </c:barChart>
      <c:catAx>
        <c:axId val="17558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75588864"/>
        <c:crosses val="autoZero"/>
        <c:auto val="1"/>
        <c:lblAlgn val="ctr"/>
        <c:lblOffset val="100"/>
        <c:noMultiLvlLbl val="0"/>
      </c:catAx>
      <c:valAx>
        <c:axId val="1755888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7558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 sz="1400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DATA.xlsx]%TP!PivotTable7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'[MIES DATA.xlsx]%TP'!$J$2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DATA.xlsx]%TP'!$I$3:$I$15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'[MIES DATA.xlsx]%TP'!$J$3:$J$15</c:f>
              <c:numCache>
                <c:formatCode>0_);[Red]\(0\)</c:formatCode>
                <c:ptCount val="12"/>
                <c:pt idx="0">
                  <c:v>18.8976377952756</c:v>
                </c:pt>
                <c:pt idx="1">
                  <c:v>15.935672514619901</c:v>
                </c:pt>
                <c:pt idx="2">
                  <c:v>11.563876651982399</c:v>
                </c:pt>
                <c:pt idx="3">
                  <c:v>15.632183908046001</c:v>
                </c:pt>
                <c:pt idx="4">
                  <c:v>21.120689655172399</c:v>
                </c:pt>
                <c:pt idx="5">
                  <c:v>12.2</c:v>
                </c:pt>
                <c:pt idx="6">
                  <c:v>17.652495378927899</c:v>
                </c:pt>
                <c:pt idx="7">
                  <c:v>19.7829716193656</c:v>
                </c:pt>
                <c:pt idx="8">
                  <c:v>14.949748743718599</c:v>
                </c:pt>
                <c:pt idx="9">
                  <c:v>17.675159235668801</c:v>
                </c:pt>
                <c:pt idx="10">
                  <c:v>19.4662480376766</c:v>
                </c:pt>
                <c:pt idx="11">
                  <c:v>12.9032258064516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3-42DD-8610-9219E5CDE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511744"/>
        <c:axId val="188513280"/>
      </c:barChart>
      <c:catAx>
        <c:axId val="18851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88513280"/>
        <c:crosses val="autoZero"/>
        <c:auto val="1"/>
        <c:lblAlgn val="ctr"/>
        <c:lblOffset val="100"/>
        <c:noMultiLvlLbl val="0"/>
      </c:catAx>
      <c:valAx>
        <c:axId val="188513280"/>
        <c:scaling>
          <c:orientation val="minMax"/>
        </c:scaling>
        <c:delete val="1"/>
        <c:axPos val="l"/>
        <c:numFmt formatCode="0_);[Red]\(0\)" sourceLinked="1"/>
        <c:majorTickMark val="none"/>
        <c:minorTickMark val="none"/>
        <c:tickLblPos val="nextTo"/>
        <c:crossAx val="18851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 sz="1400" b="1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DATA.xlsx]%12 weeks!PivotTable6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1.14583333333333E-2"/>
          <c:y val="2.5371040110942499E-2"/>
          <c:w val="0.97708333333333297"/>
          <c:h val="0.71388004746582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'%12 weeks'!$J$17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'%12 weeks'!$I$18:$I$30</c:f>
              <c:strCache>
                <c:ptCount val="12"/>
                <c:pt idx="0">
                  <c:v>Amdanga</c:v>
                </c:pt>
                <c:pt idx="1">
                  <c:v>Bagdah</c:v>
                </c:pt>
                <c:pt idx="2">
                  <c:v>Barackpore-II</c:v>
                </c:pt>
                <c:pt idx="3">
                  <c:v>Barasat-I</c:v>
                </c:pt>
                <c:pt idx="4">
                  <c:v>Barasat-II</c:v>
                </c:pt>
                <c:pt idx="5">
                  <c:v>Barrackpore-I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Habra-I</c:v>
                </c:pt>
                <c:pt idx="10">
                  <c:v>Habra-II</c:v>
                </c:pt>
                <c:pt idx="11">
                  <c:v>Rajarhat</c:v>
                </c:pt>
              </c:strCache>
            </c:strRef>
          </c:cat>
          <c:val>
            <c:numRef>
              <c:f>'%12 weeks'!$J$18:$J$30</c:f>
              <c:numCache>
                <c:formatCode>0</c:formatCode>
                <c:ptCount val="12"/>
                <c:pt idx="0">
                  <c:v>76.902887139107605</c:v>
                </c:pt>
                <c:pt idx="1">
                  <c:v>70.029239766081901</c:v>
                </c:pt>
                <c:pt idx="2">
                  <c:v>83.2</c:v>
                </c:pt>
                <c:pt idx="3">
                  <c:v>70.044052863436093</c:v>
                </c:pt>
                <c:pt idx="4">
                  <c:v>58.850574712643699</c:v>
                </c:pt>
                <c:pt idx="5">
                  <c:v>79.525862068965495</c:v>
                </c:pt>
                <c:pt idx="6">
                  <c:v>70.332717190388195</c:v>
                </c:pt>
                <c:pt idx="7">
                  <c:v>74.123539232053403</c:v>
                </c:pt>
                <c:pt idx="8">
                  <c:v>81.281407035175903</c:v>
                </c:pt>
                <c:pt idx="9">
                  <c:v>90.286624203821603</c:v>
                </c:pt>
                <c:pt idx="10">
                  <c:v>78.492935635792804</c:v>
                </c:pt>
                <c:pt idx="11">
                  <c:v>77.726574500768095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D-4BB8-948B-931ABAD8C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614208"/>
        <c:axId val="175624192"/>
      </c:barChart>
      <c:catAx>
        <c:axId val="17561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5624192"/>
        <c:crosses val="autoZero"/>
        <c:auto val="1"/>
        <c:lblAlgn val="ctr"/>
        <c:lblOffset val="100"/>
        <c:noMultiLvlLbl val="0"/>
      </c:catAx>
      <c:valAx>
        <c:axId val="1756241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7561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US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DATA.xlsx]HD &amp; C-section!PivotTable3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2.0119420564807689E-2"/>
          <c:y val="2.4655384960215174E-2"/>
          <c:w val="0.96827659188310622"/>
          <c:h val="0.63109737641642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'[MIES DATA.xlsx]HD &amp; C-section'!$I$2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DATA.xlsx]HD &amp; C-section'!$H$3:$H$15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'[MIES DATA.xlsx]HD &amp; C-section'!$I$3:$I$15</c:f>
              <c:numCache>
                <c:formatCode>0_);[Red]\(0\)</c:formatCode>
                <c:ptCount val="12"/>
                <c:pt idx="0">
                  <c:v>35.682819383259897</c:v>
                </c:pt>
                <c:pt idx="1">
                  <c:v>37.556561085972902</c:v>
                </c:pt>
                <c:pt idx="2">
                  <c:v>37.5680580762251</c:v>
                </c:pt>
                <c:pt idx="3">
                  <c:v>40</c:v>
                </c:pt>
                <c:pt idx="4">
                  <c:v>35.973597359735997</c:v>
                </c:pt>
                <c:pt idx="5">
                  <c:v>47.2222222222222</c:v>
                </c:pt>
                <c:pt idx="6">
                  <c:v>41.337386018237098</c:v>
                </c:pt>
                <c:pt idx="7">
                  <c:v>31.978798586572399</c:v>
                </c:pt>
                <c:pt idx="8">
                  <c:v>48.261758691206502</c:v>
                </c:pt>
                <c:pt idx="9">
                  <c:v>32.330827067669198</c:v>
                </c:pt>
                <c:pt idx="10">
                  <c:v>33.962264150943398</c:v>
                </c:pt>
                <c:pt idx="11">
                  <c:v>40.047393364928901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6-46F8-8780-DB1B28C23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667904"/>
        <c:axId val="140694272"/>
      </c:barChart>
      <c:catAx>
        <c:axId val="140667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40694272"/>
        <c:crosses val="autoZero"/>
        <c:auto val="1"/>
        <c:lblAlgn val="ctr"/>
        <c:lblOffset val="100"/>
        <c:noMultiLvlLbl val="0"/>
      </c:catAx>
      <c:valAx>
        <c:axId val="140694272"/>
        <c:scaling>
          <c:orientation val="minMax"/>
        </c:scaling>
        <c:delete val="1"/>
        <c:axPos val="l"/>
        <c:numFmt formatCode="0_);[Red]\(0\)" sourceLinked="1"/>
        <c:majorTickMark val="none"/>
        <c:minorTickMark val="none"/>
        <c:tickLblPos val="nextTo"/>
        <c:crossAx val="14066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 sz="1600" b="1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DATA.xlsx]HD &amp; C-section!PivotTable5</c:name>
    <c:fmtId val="-1"/>
  </c:pivotSource>
  <c:chart>
    <c:autoTitleDeleted val="1"/>
    <c:plotArea>
      <c:layout>
        <c:manualLayout>
          <c:layoutTarget val="inner"/>
          <c:xMode val="edge"/>
          <c:yMode val="edge"/>
          <c:x val="2.051298341144376E-2"/>
          <c:y val="2.557544757033248E-2"/>
          <c:w val="0.96780911436444672"/>
          <c:h val="0.61268099160239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'[MIES DATA.xlsx]HD &amp; C-section'!$L$2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DATA.xlsx]HD &amp; C-section'!$K$3:$K$15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'[MIES DATA.xlsx]HD &amp; C-section'!$L$3:$L$15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4-4226-87A6-6C0E7921E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433536"/>
        <c:axId val="188435072"/>
      </c:barChart>
      <c:catAx>
        <c:axId val="188433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88435072"/>
        <c:crosses val="autoZero"/>
        <c:auto val="1"/>
        <c:lblAlgn val="ctr"/>
        <c:lblOffset val="100"/>
        <c:noMultiLvlLbl val="0"/>
      </c:catAx>
      <c:valAx>
        <c:axId val="18843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4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[MIES DATA.xlsx]%PNC!PivotTable6</c:name>
    <c:fmtId val="-1"/>
  </c:pivotSource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'[MIES DATA.xlsx]%PNC'!$I$17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'[MIES DATA.xlsx]%PNC'!$H$18:$H$30</c:f>
              <c:strCache>
                <c:ptCount val="12"/>
                <c:pt idx="0">
                  <c:v>Amdanga</c:v>
                </c:pt>
                <c:pt idx="1">
                  <c:v>Bagda</c:v>
                </c:pt>
                <c:pt idx="2">
                  <c:v>Barasat - I</c:v>
                </c:pt>
                <c:pt idx="3">
                  <c:v>Barasat - II</c:v>
                </c:pt>
                <c:pt idx="4">
                  <c:v>Barrackpur - I</c:v>
                </c:pt>
                <c:pt idx="5">
                  <c:v>Barrackpur - II</c:v>
                </c:pt>
                <c:pt idx="6">
                  <c:v>Bongaon</c:v>
                </c:pt>
                <c:pt idx="7">
                  <c:v>Deganga</c:v>
                </c:pt>
                <c:pt idx="8">
                  <c:v>Gaighata</c:v>
                </c:pt>
                <c:pt idx="9">
                  <c:v>Habra - I</c:v>
                </c:pt>
                <c:pt idx="10">
                  <c:v>Habra - II</c:v>
                </c:pt>
                <c:pt idx="11">
                  <c:v>Rajarhat</c:v>
                </c:pt>
              </c:strCache>
            </c:strRef>
          </c:cat>
          <c:val>
            <c:numRef>
              <c:f>'[MIES DATA.xlsx]%PNC'!$I$18:$I$30</c:f>
              <c:numCache>
                <c:formatCode>0_);[Red]\(0\)</c:formatCode>
                <c:ptCount val="12"/>
                <c:pt idx="0">
                  <c:v>40.9967845659164</c:v>
                </c:pt>
                <c:pt idx="1">
                  <c:v>22.9400131839156</c:v>
                </c:pt>
                <c:pt idx="2">
                  <c:v>12.9887054735013</c:v>
                </c:pt>
                <c:pt idx="3">
                  <c:v>14.1687979539642</c:v>
                </c:pt>
                <c:pt idx="4">
                  <c:v>31.6558441558442</c:v>
                </c:pt>
                <c:pt idx="5">
                  <c:v>11.2187247780468</c:v>
                </c:pt>
                <c:pt idx="6">
                  <c:v>11.260709914320699</c:v>
                </c:pt>
                <c:pt idx="7">
                  <c:v>14.3795902589872</c:v>
                </c:pt>
                <c:pt idx="8">
                  <c:v>13.7763371150729</c:v>
                </c:pt>
                <c:pt idx="9">
                  <c:v>10.4239054899236</c:v>
                </c:pt>
                <c:pt idx="10">
                  <c:v>13.239436619718299</c:v>
                </c:pt>
                <c:pt idx="11">
                  <c:v>34.394463667820098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5-4DA1-9599-C94B385AD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476416"/>
        <c:axId val="188478208"/>
      </c:barChart>
      <c:catAx>
        <c:axId val="188476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defRPr>
            </a:pPr>
            <a:endParaRPr lang="en-US"/>
          </a:p>
        </c:txPr>
        <c:crossAx val="188478208"/>
        <c:crosses val="autoZero"/>
        <c:auto val="1"/>
        <c:lblAlgn val="ctr"/>
        <c:lblOffset val="100"/>
        <c:noMultiLvlLbl val="0"/>
      </c:catAx>
      <c:valAx>
        <c:axId val="188478208"/>
        <c:scaling>
          <c:orientation val="minMax"/>
        </c:scaling>
        <c:delete val="1"/>
        <c:axPos val="l"/>
        <c:numFmt formatCode="0_);[Red]\(0\)" sourceLinked="1"/>
        <c:majorTickMark val="none"/>
        <c:minorTickMark val="none"/>
        <c:tickLblPos val="nextTo"/>
        <c:crossAx val="18847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 sz="1400" b="1"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Times New Roman" panose="02020603050405020304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0.92195</cdr:y>
    </cdr:from>
    <cdr:to>
      <cdr:x>1</cdr:x>
      <cdr:y>0.97083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-153670" y="5223853"/>
          <a:ext cx="12038965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Data Source:-</a:t>
          </a:r>
          <a:r>
            <a:rPr lang="en-US" sz="1200" dirty="0" err="1"/>
            <a:t>Matrimaa</a:t>
          </a:r>
          <a:r>
            <a:rPr lang="en-US" sz="1200" dirty="0"/>
            <a:t> Portal-&gt;Report-&gt;Maternal Health-&gt;Tracking Of Mother Services-&gt; Delivery Tracking Report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0.91904</cdr:y>
    </cdr:from>
    <cdr:to>
      <cdr:x>1</cdr:x>
      <cdr:y>0.96975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-135890" y="5020018"/>
          <a:ext cx="11962765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Data Source:-</a:t>
          </a:r>
          <a:r>
            <a:rPr lang="en-US" sz="1200" dirty="0" err="1"/>
            <a:t>Matrimaa</a:t>
          </a:r>
          <a:r>
            <a:rPr lang="en-US" sz="1200" dirty="0"/>
            <a:t> Portal-&gt;Report-&gt;Maternal Health-&gt;Tracking Of Mother Services-&gt; Delivery Tracking Report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AF66E-7E7B-4178-B958-D394C0BCF626}" type="datetimeFigureOut">
              <a:rPr lang="en-IN" smtClean="0"/>
              <a:t>24-06-2022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B7A18-BD6D-4AEC-9D4D-2D0EA914A1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99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373A-CD95-4303-B258-FFA0E3B8E4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B7A18-BD6D-4AEC-9D4D-2D0EA914A1B5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B7A18-BD6D-4AEC-9D4D-2D0EA914A1B5}" type="slidenum">
              <a:rPr lang="en-IN" smtClean="0"/>
              <a:t>20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6994-37AC-440F-BE69-563EEB08701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0BA9-0DAE-4902-80E0-578AC8B31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3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48640"/>
            <a:endParaRPr lang="en-US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78880"/>
            <a:ext cx="12192000" cy="579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48640"/>
            <a:endParaRPr lang="en-US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3473-C86E-DC48-9C7F-2FDA4C1AACB0}"/>
              </a:ext>
            </a:extLst>
          </p:cNvPr>
          <p:cNvSpPr txBox="1">
            <a:spLocks/>
          </p:cNvSpPr>
          <p:nvPr/>
        </p:nvSpPr>
        <p:spPr>
          <a:xfrm>
            <a:off x="0" y="682080"/>
            <a:ext cx="12192000" cy="1720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97280"/>
            <a:endParaRPr lang="en-US" sz="3200" b="1" spc="24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0493473-C86E-DC48-9C7F-2FDA4C1AACB0}"/>
              </a:ext>
            </a:extLst>
          </p:cNvPr>
          <p:cNvSpPr txBox="1">
            <a:spLocks/>
          </p:cNvSpPr>
          <p:nvPr/>
        </p:nvSpPr>
        <p:spPr>
          <a:xfrm>
            <a:off x="0" y="6055876"/>
            <a:ext cx="12192000" cy="1720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97280"/>
            <a:endParaRPr lang="en-US" sz="3200" b="1" spc="24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ubtitle 3">
            <a:extLst>
              <a:ext uri="{FF2B5EF4-FFF2-40B4-BE49-F238E27FC236}">
                <a16:creationId xmlns:a16="http://schemas.microsoft.com/office/drawing/2014/main" id="{07D46102-F6E4-4478-8EB5-C10B80A5D78D}"/>
              </a:ext>
            </a:extLst>
          </p:cNvPr>
          <p:cNvSpPr txBox="1">
            <a:spLocks/>
          </p:cNvSpPr>
          <p:nvPr/>
        </p:nvSpPr>
        <p:spPr>
          <a:xfrm>
            <a:off x="2566335" y="4478906"/>
            <a:ext cx="742580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3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4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1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36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Baskerville Old Face" panose="02020602080505020303" pitchFamily="18" charset="0"/>
              </a:rPr>
              <a:t>24</a:t>
            </a:r>
            <a:r>
              <a:rPr lang="en-US" sz="2800" b="1" baseline="30000" dirty="0">
                <a:latin typeface="Baskerville Old Face" panose="02020602080505020303" pitchFamily="18" charset="0"/>
              </a:rPr>
              <a:t>th</a:t>
            </a:r>
            <a:r>
              <a:rPr lang="en-US" sz="2800" b="1" dirty="0">
                <a:latin typeface="Baskerville Old Face" panose="02020602080505020303" pitchFamily="18" charset="0"/>
              </a:rPr>
              <a:t> June, 2022</a:t>
            </a:r>
          </a:p>
          <a:p>
            <a:r>
              <a:rPr lang="en-US" sz="2800" b="1" dirty="0">
                <a:latin typeface="Baskerville Old Face" panose="02020602080505020303" pitchFamily="18" charset="0"/>
              </a:rPr>
              <a:t>Meeting Hall, O/o the CMOH, North24Parganas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217755"/>
            <a:ext cx="12192000" cy="19119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Baskerville Old Face" panose="02020602080505020303" pitchFamily="18" charset="0"/>
              </a:rPr>
              <a:t>Performance review of RCH indicators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based on data of MatrtiMaa app</a:t>
            </a:r>
            <a:endParaRPr lang="en-US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3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10390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Pregnant Women regd. against ELA</a:t>
            </a:r>
          </a:p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1</a:t>
            </a:r>
            <a:r>
              <a:rPr lang="en-US" sz="32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 April to 22nd June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37738"/>
            <a:ext cx="1219199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Portal-&gt;Report-&gt;General-&gt;Beneficiary Registration Count Report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83611968"/>
              </p:ext>
            </p:extLst>
          </p:nvPr>
        </p:nvGraphicFramePr>
        <p:xfrm>
          <a:off x="0" y="1229360"/>
          <a:ext cx="12192000" cy="490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2192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teenage PW against PW regd.</a:t>
            </a:r>
          </a:p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LMP date 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  <a:sym typeface="+mn-ea"/>
              </a:rPr>
              <a:t>1</a:t>
            </a:r>
            <a:r>
              <a:rPr lang="en-US" sz="3200" b="1" baseline="30000" dirty="0">
                <a:solidFill>
                  <a:srgbClr val="FFFF00"/>
                </a:solidFill>
                <a:latin typeface="Arial Black" panose="020B0A04020102020204" pitchFamily="34" charset="0"/>
                <a:sym typeface="+mn-ea"/>
              </a:rPr>
              <a:t>st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  <a:sym typeface="+mn-ea"/>
              </a:rPr>
              <a:t> April 2022 – 20</a:t>
            </a:r>
            <a:r>
              <a:rPr lang="en-US" sz="3200" b="1" baseline="30000" dirty="0">
                <a:solidFill>
                  <a:srgbClr val="FFFF00"/>
                </a:solidFill>
                <a:latin typeface="Arial Black" panose="020B0A04020102020204" pitchFamily="34" charset="0"/>
                <a:sym typeface="+mn-ea"/>
              </a:rPr>
              <a:t>th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  <a:sym typeface="+mn-ea"/>
              </a:rPr>
              <a:t> June 2022</a:t>
            </a:r>
            <a:endParaRPr lang="en-US" sz="32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66412701"/>
              </p:ext>
            </p:extLst>
          </p:nvPr>
        </p:nvGraphicFramePr>
        <p:xfrm>
          <a:off x="201295" y="1328420"/>
          <a:ext cx="11846560" cy="410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53655"/>
            <a:ext cx="12192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Portal-&gt;Report-&gt;Maternal Health-&gt; Teenage Pregnancy Details Report</a:t>
            </a:r>
          </a:p>
          <a:p>
            <a:r>
              <a:rPr lang="en-US" sz="1200" dirty="0"/>
              <a:t>		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90"/>
            <a:ext cx="12192000" cy="13482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Early detection of Pregnancy: PW regd. Within 12 weeks(%)</a:t>
            </a:r>
          </a:p>
          <a:p>
            <a:pPr algn="ctr" defTabSz="548640"/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1</a:t>
            </a:r>
            <a:r>
              <a:rPr lang="en-US" sz="28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 April 2022 – 20</a:t>
            </a:r>
            <a:r>
              <a:rPr lang="en-US" sz="28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th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 June 2022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0" y="1351915"/>
          <a:ext cx="12192000" cy="446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82863"/>
            <a:ext cx="12191999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Portal-&gt;Maternal Health-&gt;PW Registration Report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19269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C-Section against delivery reported</a:t>
            </a:r>
          </a:p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01.04.2022 to 20.06.2022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10881974"/>
              </p:ext>
            </p:extLst>
          </p:nvPr>
        </p:nvGraphicFramePr>
        <p:xfrm>
          <a:off x="153670" y="1191895"/>
          <a:ext cx="12038965" cy="566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2059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Home delivery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8009994"/>
              </p:ext>
            </p:extLst>
          </p:nvPr>
        </p:nvGraphicFramePr>
        <p:xfrm>
          <a:off x="135890" y="1299845"/>
          <a:ext cx="11962765" cy="5462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20594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At least 4 PNC done against delivery reported</a:t>
            </a:r>
          </a:p>
          <a:p>
            <a:pPr algn="ctr"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1</a:t>
            </a:r>
            <a:r>
              <a:rPr lang="en-US" sz="28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 April 2021- 31</a:t>
            </a:r>
            <a:r>
              <a:rPr lang="en-US" sz="28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2800" b="1" dirty="0">
                <a:solidFill>
                  <a:srgbClr val="FFFF00"/>
                </a:solidFill>
                <a:latin typeface="Arial Black" panose="020B0A04020102020204" pitchFamily="34" charset="0"/>
              </a:rPr>
              <a:t> March 2022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369268"/>
            <a:ext cx="1219200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Portal-&gt;Report-&gt;Maternal Health-&gt; Tracking Of Mother Services Report -&gt; Tracking of PNC Service (2021-2022) 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39065" y="1279525"/>
          <a:ext cx="11886565" cy="499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0" y="2254827"/>
            <a:ext cx="12192000" cy="271473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Children Registration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&amp;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Service </a:t>
            </a:r>
            <a:r>
              <a:rPr 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Updation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40473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Infant Regd. against ELA Live Birth</a:t>
            </a:r>
          </a:p>
          <a:p>
            <a:pPr algn="ctr"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1</a:t>
            </a:r>
            <a:r>
              <a:rPr lang="en-US" sz="36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 April  to 22nd June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6337738"/>
            <a:ext cx="1219200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Data source:- </a:t>
            </a:r>
            <a:r>
              <a:rPr lang="en-US" sz="1200" dirty="0" err="1"/>
              <a:t>Matrimaa</a:t>
            </a:r>
            <a:r>
              <a:rPr lang="en-US" sz="1200" dirty="0"/>
              <a:t> Portal-&gt;Report-&gt;General-&gt;Beneficiary Registration Count Report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C9A6C8-2247-3832-7B98-D3B6F50470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084232"/>
              </p:ext>
            </p:extLst>
          </p:nvPr>
        </p:nvGraphicFramePr>
        <p:xfrm>
          <a:off x="1" y="1608463"/>
          <a:ext cx="12191999" cy="4583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12192000" cy="12589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Status of Fully Immunized Infant (%)</a:t>
            </a:r>
          </a:p>
          <a:p>
            <a:pPr algn="ctr" defTabSz="548640"/>
            <a:r>
              <a:rPr lang="en-US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Infants (1 yr. aged) : DOB between 2020-2021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316716"/>
            <a:ext cx="1219200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Portal-&gt;Report-&gt;Child Health-&gt; Tracking Of Child Services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21186" y="1258957"/>
          <a:ext cx="12070814" cy="505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12192000" cy="93643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b="1" dirty="0">
                <a:solidFill>
                  <a:srgbClr val="FFFF00"/>
                </a:solidFill>
                <a:latin typeface="Arial Black" panose="020B0A04020102020204" pitchFamily="34" charset="0"/>
              </a:rPr>
              <a:t>Gap between Penta 1 &amp; Penta 3                  </a:t>
            </a:r>
          </a:p>
          <a:p>
            <a:pPr algn="ctr" defTabSz="548640"/>
            <a:r>
              <a:rPr lang="en-US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DOB between 2020-2021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910330"/>
              </p:ext>
            </p:extLst>
          </p:nvPr>
        </p:nvGraphicFramePr>
        <p:xfrm>
          <a:off x="154235" y="1145749"/>
          <a:ext cx="11920252" cy="5133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4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818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Block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Child Registered with DoB 20-21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Penta 1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Penta 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Gap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Amdanga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Bagda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Barasat - 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Barasat - II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3096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Barrackpur - 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2164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2111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Barrackpur - II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Bongaon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4526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4379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Deganga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2769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2654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Gaighata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en-IN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Habra - 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2719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Habra - II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2744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09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Rajarhat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2441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654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North Twenty Four Parganas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37036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35808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34896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912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132E51-8AE7-422B-AF00-B5D87CABE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1" y="1877737"/>
            <a:ext cx="12099235" cy="2283446"/>
          </a:xfrm>
          <a:solidFill>
            <a:schemeClr val="accent4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Performance as per State</a:t>
            </a:r>
            <a:br>
              <a:rPr lang="en-US" b="1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&amp; District Report</a:t>
            </a:r>
          </a:p>
        </p:txBody>
      </p:sp>
    </p:spTree>
    <p:extLst>
      <p:ext uri="{BB962C8B-B14F-4D97-AF65-F5344CB8AC3E}">
        <p14:creationId xmlns:p14="http://schemas.microsoft.com/office/powerpoint/2010/main" val="3319753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6017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Gap between MR1 &amp; MR2                  </a:t>
            </a:r>
          </a:p>
          <a:p>
            <a:pPr algn="ctr" defTabSz="548640"/>
            <a:r>
              <a:rPr lang="en-US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2020-2021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75264"/>
              </p:ext>
            </p:extLst>
          </p:nvPr>
        </p:nvGraphicFramePr>
        <p:xfrm>
          <a:off x="154236" y="1211857"/>
          <a:ext cx="12037765" cy="5067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5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3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95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Block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Children Registered with DOB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Gap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Amdanga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Bagda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62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Barasat - 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Barasat - II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Barrackpur - 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Barrackpur - II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Bongaon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Deganga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Gaighata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Habra - 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2405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Habra - II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1389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98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Rajarhat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2650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2287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83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North Twenty Four Parganas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37036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32802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17968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14834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64D1D6-7EEB-94B4-9B4A-D3AC2E0A9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7" y="0"/>
            <a:ext cx="11862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5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239D4D-9BD5-F941-1877-4C0C6630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74"/>
            <a:ext cx="12192000" cy="642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8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2765" y="1877737"/>
            <a:ext cx="12099235" cy="2283446"/>
          </a:xfrm>
          <a:solidFill>
            <a:schemeClr val="accent4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w Cen MT" panose="020B0602020104020603" pitchFamily="34" charset="0"/>
              </a:rPr>
              <a:t>Eligible Couples &amp; Family Planning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/>
          <p:nvPr/>
        </p:nvSpPr>
        <p:spPr>
          <a:xfrm>
            <a:off x="0" y="1"/>
            <a:ext cx="12192000" cy="9779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EC registration against ELA</a:t>
            </a:r>
            <a:b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1</a:t>
            </a:r>
            <a:r>
              <a:rPr lang="en-US" sz="32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 April  to 21</a:t>
            </a:r>
            <a:r>
              <a:rPr lang="en-US" sz="3200" b="1" baseline="30000" dirty="0">
                <a:solidFill>
                  <a:srgbClr val="FFFF00"/>
                </a:solidFill>
                <a:latin typeface="Arial Black" panose="020B0A04020102020204" pitchFamily="34" charset="0"/>
              </a:rPr>
              <a:t>st</a:t>
            </a: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 June 2022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026382"/>
            <a:ext cx="12192000" cy="1720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97280"/>
            <a:endParaRPr lang="en-US" sz="3200" b="1" spc="24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6432331"/>
            <a:ext cx="1219200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source:- </a:t>
            </a:r>
            <a:r>
              <a:rPr lang="en-US" sz="1200" dirty="0" err="1"/>
              <a:t>Matrimaa</a:t>
            </a:r>
            <a:r>
              <a:rPr lang="en-US" sz="1200" dirty="0"/>
              <a:t> Portal-&gt;Report-&gt;General-&gt;Beneficiary Registration Count Report (2022-2023)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-1" y="1198465"/>
          <a:ext cx="12192001" cy="511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/>
          <p:nvPr/>
        </p:nvSpPr>
        <p:spPr>
          <a:xfrm>
            <a:off x="0" y="0"/>
            <a:ext cx="12192000" cy="10541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FP method using against active EC</a:t>
            </a:r>
            <a:b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Current Cumulative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105619"/>
            <a:ext cx="12192000" cy="1720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97280"/>
            <a:endParaRPr lang="en-US" sz="3200" b="1" spc="24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11310"/>
            <a:ext cx="1219199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 Family Planning -&gt; FP Method Details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55575" y="1286510"/>
          <a:ext cx="11938000" cy="495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204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% of FP method using against active teenage EC</a:t>
            </a:r>
          </a:p>
          <a:p>
            <a:pPr algn="ctr" defTabSz="548640"/>
            <a:r>
              <a:rPr lang="en-US" sz="3200" b="1" dirty="0">
                <a:solidFill>
                  <a:srgbClr val="FFFF00"/>
                </a:solidFill>
                <a:latin typeface="Arial Black" panose="020B0A04020102020204" pitchFamily="34" charset="0"/>
              </a:rPr>
              <a:t>Period : Current cumulative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120462"/>
            <a:ext cx="12192000" cy="172084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 cap="sq">
            <a:noFill/>
            <a:miter lim="800000"/>
          </a:ln>
        </p:spPr>
        <p:txBody>
          <a:bodyPr vert="horz" lIns="274320" tIns="182880" rIns="274320" bIns="182880" rtlCol="0" anchor="ctr" anchorCtr="1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097280"/>
            <a:endParaRPr lang="en-US" sz="3200" b="1" spc="24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-635" y="1421130"/>
          <a:ext cx="12037695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0" y="6411310"/>
            <a:ext cx="1219199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Source:-</a:t>
            </a:r>
            <a:r>
              <a:rPr lang="en-US" sz="1200" dirty="0" err="1"/>
              <a:t>Matrimaa</a:t>
            </a:r>
            <a:r>
              <a:rPr lang="en-US" sz="1200" dirty="0"/>
              <a:t> Portal-&gt;Report-&gt; Family Planning -&gt; FP Method Details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0" y="1762539"/>
            <a:ext cx="12192000" cy="31805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>
                <a:solidFill>
                  <a:schemeClr val="bg1"/>
                </a:solidFill>
                <a:latin typeface="Tw Cen MT" panose="020B0602020104020603" pitchFamily="34" charset="0"/>
              </a:rPr>
              <a:t>Pregnant Women Registration 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Tw Cen MT" panose="020B0602020104020603" pitchFamily="34" charset="0"/>
              </a:rPr>
              <a:t>&amp; 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Tw Cen MT" panose="020B0602020104020603" pitchFamily="34" charset="0"/>
              </a:rPr>
              <a:t>Service </a:t>
            </a:r>
            <a:r>
              <a:rPr lang="en-US" sz="66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Updation</a:t>
            </a:r>
            <a:endParaRPr lang="en-US" sz="6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595</Words>
  <Application>Microsoft Office PowerPoint</Application>
  <PresentationFormat>Widescreen</PresentationFormat>
  <Paragraphs>189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Baskerville Old Face</vt:lpstr>
      <vt:lpstr>Calibri</vt:lpstr>
      <vt:lpstr>Calibri Light</vt:lpstr>
      <vt:lpstr>Franklin Gothic Book</vt:lpstr>
      <vt:lpstr>Times New Roman</vt:lpstr>
      <vt:lpstr>Tw Cen MT</vt:lpstr>
      <vt:lpstr>Office Theme</vt:lpstr>
      <vt:lpstr>PowerPoint Presentation</vt:lpstr>
      <vt:lpstr>Performance as per State &amp; District Report</vt:lpstr>
      <vt:lpstr>PowerPoint Presentation</vt:lpstr>
      <vt:lpstr>PowerPoint Presentation</vt:lpstr>
      <vt:lpstr>Eligible Couples &amp; Family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Vaio</dc:creator>
  <cp:lastModifiedBy>DSM North24Parganas</cp:lastModifiedBy>
  <cp:revision>149</cp:revision>
  <dcterms:created xsi:type="dcterms:W3CDTF">2022-05-18T18:22:00Z</dcterms:created>
  <dcterms:modified xsi:type="dcterms:W3CDTF">2022-06-24T05:12:30Z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1A182C12BF844EB88700C5D5CF123449</vt:lpwstr>
  </property>
  <property fmtid="{D5CDD505-2E9C-101B-9397-08002B2CF9AE}" pid="3" name="KSOProductBuildVer">
    <vt:lpwstr>1033-11.2.0.11156</vt:lpwstr>
  </property>
</Properties>
</file>